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73" r:id="rId4"/>
    <p:sldId id="257" r:id="rId5"/>
    <p:sldId id="270" r:id="rId6"/>
    <p:sldId id="274" r:id="rId7"/>
    <p:sldId id="265" r:id="rId8"/>
    <p:sldId id="258" r:id="rId9"/>
    <p:sldId id="259" r:id="rId10"/>
    <p:sldId id="272" r:id="rId11"/>
    <p:sldId id="266" r:id="rId12"/>
    <p:sldId id="260" r:id="rId13"/>
    <p:sldId id="278" r:id="rId14"/>
    <p:sldId id="262" r:id="rId15"/>
    <p:sldId id="261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69375" autoAdjust="0"/>
  </p:normalViewPr>
  <p:slideViewPr>
    <p:cSldViewPr snapToGrid="0" snapToObjects="1">
      <p:cViewPr varScale="1">
        <p:scale>
          <a:sx n="64" d="100"/>
          <a:sy n="64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ED289-834B-9442-93D8-F78A79A3FD2C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D441F-7C00-F241-9283-0D4BB7B3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Hello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authors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currently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Yahoo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AT&amp;T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Labs-Research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baseline="0" dirty="0" smtClean="0"/>
              <a:t> is the overall rating, bi and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indicate the observed deviation from the average of user u and item I. the last term is the user-item interaction.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3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 Dynamics:</a:t>
            </a:r>
          </a:p>
          <a:p>
            <a:r>
              <a:rPr lang="en-US" baseline="0" dirty="0" err="1" smtClean="0"/>
              <a:t>Specifily</a:t>
            </a:r>
            <a:r>
              <a:rPr lang="en-US" baseline="0" dirty="0" smtClean="0"/>
              <a:t>, an item’s popularity might change over time, Therefore, we treat the item bias bi as a function of time.</a:t>
            </a:r>
          </a:p>
          <a:p>
            <a:r>
              <a:rPr lang="en-US" baseline="0" dirty="0" smtClean="0"/>
              <a:t>Then, t</a:t>
            </a:r>
            <a:r>
              <a:rPr lang="en-US" dirty="0" smtClean="0"/>
              <a:t>he second temporal effect allows users to change their baseline ratings over time,</a:t>
            </a:r>
            <a:r>
              <a:rPr lang="en-US" baseline="0" dirty="0" smtClean="0"/>
              <a:t> Hence, in these models, the parameter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 is a function of time.</a:t>
            </a:r>
          </a:p>
          <a:p>
            <a:r>
              <a:rPr lang="en-US" dirty="0" smtClean="0"/>
              <a:t>Temporal dynamics go </a:t>
            </a:r>
            <a:r>
              <a:rPr lang="en-US" dirty="0" err="1" smtClean="0"/>
              <a:t>bey</a:t>
            </a:r>
            <a:r>
              <a:rPr lang="zh-CN" altLang="en-US" dirty="0" smtClean="0"/>
              <a:t> </a:t>
            </a:r>
            <a:r>
              <a:rPr lang="en-US" dirty="0" err="1" smtClean="0"/>
              <a:t>ond</a:t>
            </a:r>
            <a:r>
              <a:rPr lang="en-US" dirty="0" smtClean="0"/>
              <a:t> </a:t>
            </a:r>
            <a:r>
              <a:rPr lang="en-US" dirty="0" smtClean="0"/>
              <a:t>this; they also affect</a:t>
            </a:r>
            <a:r>
              <a:rPr lang="en-US" baseline="0" dirty="0" smtClean="0"/>
              <a:t> </a:t>
            </a:r>
            <a:r>
              <a:rPr lang="en-US" dirty="0" smtClean="0"/>
              <a:t>user preferences and therefore the interaction between</a:t>
            </a:r>
            <a:r>
              <a:rPr lang="en-US" baseline="0" dirty="0" smtClean="0"/>
              <a:t> </a:t>
            </a:r>
            <a:r>
              <a:rPr lang="en-US" dirty="0" smtClean="0"/>
              <a:t>users and items. Users change their preferences </a:t>
            </a:r>
            <a:r>
              <a:rPr lang="en-US" dirty="0" err="1" smtClean="0"/>
              <a:t>pu</a:t>
            </a:r>
            <a:r>
              <a:rPr lang="en-US" dirty="0" smtClean="0"/>
              <a:t> over time. </a:t>
            </a:r>
          </a:p>
          <a:p>
            <a:r>
              <a:rPr lang="en-US" dirty="0" smtClean="0"/>
              <a:t>However, unlike human,</a:t>
            </a:r>
            <a:r>
              <a:rPr lang="en-US" baseline="0" dirty="0" smtClean="0"/>
              <a:t> items are static in nature, so qi is fixed.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Confidential level:</a:t>
            </a:r>
          </a:p>
          <a:p>
            <a:r>
              <a:rPr lang="en-US" dirty="0" smtClean="0"/>
              <a:t>Confidence can</a:t>
            </a:r>
            <a:r>
              <a:rPr lang="en-US" baseline="0" dirty="0" smtClean="0"/>
              <a:t> stem from available numerical values that describe the frequency of actions, for example, how much time the user watched a certain show or how frequently a user bought a certain item.</a:t>
            </a:r>
          </a:p>
          <a:p>
            <a:r>
              <a:rPr lang="en-US" baseline="0" dirty="0" smtClean="0"/>
              <a:t>The matrix factorization model can accept varying confidence levels, which let it give less weight to les meaningful observations.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13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Root mean square</a:t>
            </a:r>
            <a:r>
              <a:rPr lang="en-US" baseline="0" dirty="0" smtClean="0"/>
              <a:t> error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Lower is better</a:t>
            </a:r>
          </a:p>
          <a:p>
            <a:pPr marL="0" indent="0">
              <a:buNone/>
            </a:pPr>
            <a:r>
              <a:rPr lang="en-US" dirty="0" smtClean="0"/>
              <a:t>3.</a:t>
            </a:r>
            <a:r>
              <a:rPr lang="en-US" baseline="0" dirty="0" smtClean="0"/>
              <a:t> Accuracy improves when the number of parameters or the complexity of the factor models increase.</a:t>
            </a:r>
          </a:p>
          <a:p>
            <a:pPr marL="0" indent="0">
              <a:buNone/>
            </a:pPr>
            <a:r>
              <a:rPr lang="en-US" baseline="0" dirty="0" smtClean="0"/>
              <a:t>4. We can see that temporal dynamic model performed the best, however, the number on each line and what is the temporal dynamics model v1/v2 haven’t been mentioned in paper.</a:t>
            </a:r>
            <a:endParaRPr 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6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structure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background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Huazheng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Yuting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embed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believe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heared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Netflix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competition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author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million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methodology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presenting.</a:t>
            </a:r>
            <a:r>
              <a:rPr lang="zh-CN" alt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 provided 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 set of 100,480,507 ratings that 480,189 users gave to 17,770 movies.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kind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author,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keywords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collaborative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filltering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interdependence.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neighborhood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neighborhood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Joe,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people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Joe.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Private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Ryan,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Private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Ryan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Joe.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8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picture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characterize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correspondence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portion of missing values caused by sparseness in the user-item rating matrix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Huazheng:</a:t>
            </a:r>
            <a:r>
              <a:rPr lang="en-US" baseline="0" dirty="0" smtClean="0"/>
              <a:t> ALS formula.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441F-7C00-F241-9283-0D4BB7B3C0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 smtClean="0"/>
              <a:t>Yehuda</a:t>
            </a:r>
            <a:r>
              <a:rPr lang="zh-CN" altLang="en-US" cap="none" dirty="0" smtClean="0"/>
              <a:t> </a:t>
            </a:r>
            <a:r>
              <a:rPr lang="en-US" altLang="zh-CN" cap="none" dirty="0" err="1" smtClean="0"/>
              <a:t>Koren</a:t>
            </a:r>
            <a:r>
              <a:rPr lang="en-US" altLang="zh-CN" cap="none" dirty="0" smtClean="0"/>
              <a:t>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Yahoo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Research</a:t>
            </a:r>
          </a:p>
          <a:p>
            <a:r>
              <a:rPr lang="en-US" altLang="zh-CN" cap="none" dirty="0" smtClean="0"/>
              <a:t>Robert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Bell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Chris</a:t>
            </a:r>
            <a:r>
              <a:rPr lang="zh-CN" altLang="en-US" cap="none" dirty="0" smtClean="0"/>
              <a:t> </a:t>
            </a:r>
            <a:r>
              <a:rPr lang="en-US" altLang="zh-CN" cap="none" dirty="0" err="1" smtClean="0"/>
              <a:t>Volinsky</a:t>
            </a:r>
            <a:r>
              <a:rPr lang="en-US" altLang="zh-CN" cap="none" dirty="0" smtClean="0"/>
              <a:t>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AT&amp;T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Labs-Research</a:t>
            </a:r>
            <a:r>
              <a:rPr lang="zh-CN" alt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5043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028700"/>
            <a:ext cx="10363826" cy="4762499"/>
          </a:xfrm>
        </p:spPr>
        <p:txBody>
          <a:bodyPr/>
          <a:lstStyle/>
          <a:p>
            <a:r>
              <a:rPr lang="en-US" altLang="zh-CN" cap="none" dirty="0" smtClean="0"/>
              <a:t>Stochastic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Gradient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Decent (SGD):</a:t>
            </a:r>
          </a:p>
          <a:p>
            <a:pPr lvl="1"/>
            <a:r>
              <a:rPr lang="en-US" altLang="zh-CN" cap="none" dirty="0" smtClean="0"/>
              <a:t>For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each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given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training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case,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system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predicts</a:t>
            </a:r>
            <a:r>
              <a:rPr lang="zh-CN" altLang="en-US" cap="none" dirty="0" smtClean="0"/>
              <a:t> </a:t>
            </a:r>
            <a:r>
              <a:rPr lang="en-US" altLang="zh-CN" cap="none" dirty="0" err="1" smtClean="0"/>
              <a:t>r</a:t>
            </a:r>
            <a:r>
              <a:rPr lang="en-US" altLang="zh-CN" cap="none" baseline="-25000" dirty="0" err="1" smtClean="0"/>
              <a:t>ui</a:t>
            </a:r>
            <a:r>
              <a:rPr lang="zh-CN" altLang="en-US" cap="none" baseline="-25000" dirty="0" smtClean="0"/>
              <a:t> 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computes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associated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prediction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error.</a:t>
            </a:r>
          </a:p>
          <a:p>
            <a:pPr lvl="1"/>
            <a:endParaRPr lang="en-US" cap="none" baseline="-25000" dirty="0" smtClean="0"/>
          </a:p>
          <a:p>
            <a:pPr lvl="1"/>
            <a:endParaRPr lang="en-US" cap="none" baseline="-25000" dirty="0"/>
          </a:p>
          <a:p>
            <a:pPr marL="457200" lvl="1" indent="0">
              <a:buNone/>
            </a:pPr>
            <a:endParaRPr lang="en-US" altLang="zh-CN" cap="none" dirty="0" smtClean="0"/>
          </a:p>
          <a:p>
            <a:pPr lvl="1"/>
            <a:r>
              <a:rPr lang="en-US" altLang="zh-CN" cap="none" dirty="0"/>
              <a:t>M</a:t>
            </a:r>
            <a:r>
              <a:rPr lang="en-US" altLang="zh-CN" cap="none" dirty="0" smtClean="0"/>
              <a:t>odifies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parameters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according to </a:t>
            </a:r>
          </a:p>
          <a:p>
            <a:pPr marL="457200" lvl="1" indent="0">
              <a:buNone/>
            </a:pPr>
            <a:r>
              <a:rPr lang="en-US" altLang="zh-CN" cap="none" dirty="0" smtClean="0"/>
              <a:t>the gradient:</a:t>
            </a:r>
          </a:p>
          <a:p>
            <a:pPr lvl="1"/>
            <a:endParaRPr lang="en-US" altLang="zh-CN" cap="none" dirty="0"/>
          </a:p>
          <a:p>
            <a:pPr lvl="1"/>
            <a:endParaRPr lang="en-US" altLang="zh-CN" cap="none" dirty="0" smtClean="0"/>
          </a:p>
          <a:p>
            <a:pPr lvl="1"/>
            <a:endParaRPr lang="en-US" cap="none" baseline="-25000" dirty="0" smtClean="0"/>
          </a:p>
          <a:p>
            <a:pPr lvl="1"/>
            <a:endParaRPr lang="en-US" cap="none" baseline="-25000" dirty="0"/>
          </a:p>
          <a:p>
            <a:pPr lvl="1"/>
            <a:endParaRPr lang="en-US" cap="none" baseline="-25000" dirty="0" smtClean="0"/>
          </a:p>
          <a:p>
            <a:pPr lvl="1"/>
            <a:endParaRPr lang="en-US" cap="none" baseline="-25000" dirty="0" smtClean="0"/>
          </a:p>
          <a:p>
            <a:pPr lvl="1"/>
            <a:endParaRPr lang="en-US" cap="none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4640" y="1841705"/>
            <a:ext cx="2285999" cy="682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0562" y="3663642"/>
            <a:ext cx="3343641" cy="867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97" y="2514599"/>
            <a:ext cx="4401989" cy="3165475"/>
          </a:xfrm>
          <a:prstGeom prst="rect">
            <a:avLst/>
          </a:prstGeom>
        </p:spPr>
      </p:pic>
      <p:cxnSp>
        <p:nvCxnSpPr>
          <p:cNvPr id="7" name="直接箭头连接符 11"/>
          <p:cNvCxnSpPr/>
          <p:nvPr/>
        </p:nvCxnSpPr>
        <p:spPr>
          <a:xfrm flipH="1" flipV="1">
            <a:off x="4652636" y="4531030"/>
            <a:ext cx="572668" cy="64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9"/>
          <p:cNvSpPr txBox="1"/>
          <p:nvPr/>
        </p:nvSpPr>
        <p:spPr>
          <a:xfrm>
            <a:off x="4648548" y="5104357"/>
            <a:ext cx="215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Gradient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96748" y="3663642"/>
            <a:ext cx="1550505" cy="8185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913774" y="1028700"/>
                <a:ext cx="10363826" cy="47624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cap="none" dirty="0"/>
                  <a:t>Alternating least </a:t>
                </a:r>
                <a:r>
                  <a:rPr lang="en-US" altLang="zh-CN" cap="none" dirty="0" smtClean="0"/>
                  <a:t>squares (ALS):</a:t>
                </a:r>
              </a:p>
              <a:p>
                <a:pPr lvl="1"/>
                <a:r>
                  <a:rPr lang="en-US" altLang="zh-CN" cap="none" dirty="0"/>
                  <a:t>ALS technique rotates between fixing </a:t>
                </a:r>
                <a:r>
                  <a:rPr lang="en-US" altLang="zh-CN" cap="none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none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cap="none" dirty="0" smtClean="0"/>
                  <a:t>’s </a:t>
                </a:r>
                <a:r>
                  <a:rPr lang="en-US" altLang="zh-CN" cap="none" dirty="0"/>
                  <a:t>and fixing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none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cap="non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cap="none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cap="none" dirty="0" smtClean="0"/>
                  <a:t>’s. </a:t>
                </a:r>
              </a:p>
              <a:p>
                <a:pPr lvl="1"/>
                <a:r>
                  <a:rPr lang="en-US" altLang="zh-CN" cap="none" dirty="0" smtClean="0"/>
                  <a:t>When </a:t>
                </a:r>
                <a:r>
                  <a:rPr lang="en-US" altLang="zh-CN" cap="none" dirty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cap="none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cap="none" dirty="0" smtClean="0"/>
                  <a:t>’s </a:t>
                </a:r>
                <a:r>
                  <a:rPr lang="en-US" altLang="zh-CN" cap="none" dirty="0"/>
                  <a:t>are fixed, </a:t>
                </a:r>
                <a:r>
                  <a:rPr lang="en-US" altLang="zh-CN" cap="none" dirty="0" smtClean="0"/>
                  <a:t>it re-computes </a:t>
                </a:r>
                <a:r>
                  <a:rPr lang="en-US" altLang="zh-CN" cap="none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none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cap="non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cap="none" dirty="0"/>
                  <a:t>’s by solving </a:t>
                </a:r>
                <a:r>
                  <a:rPr lang="en-US" altLang="zh-CN" cap="none" dirty="0" smtClean="0"/>
                  <a:t>least </a:t>
                </a:r>
                <a:r>
                  <a:rPr lang="en-US" altLang="zh-CN" cap="none" dirty="0"/>
                  <a:t>square </a:t>
                </a:r>
                <a:r>
                  <a:rPr lang="en-US" altLang="zh-CN" cap="none" dirty="0" smtClean="0"/>
                  <a:t>regression, </a:t>
                </a:r>
                <a:r>
                  <a:rPr lang="en-US" altLang="zh-CN" cap="none" dirty="0"/>
                  <a:t>and vice versa. </a:t>
                </a:r>
                <a:endParaRPr lang="en-US" altLang="zh-CN" cap="none" dirty="0" smtClean="0"/>
              </a:p>
              <a:p>
                <a:pPr lvl="1"/>
                <a:r>
                  <a:rPr lang="en-US" altLang="zh-CN" cap="none" dirty="0" smtClean="0"/>
                  <a:t>Ensures </a:t>
                </a:r>
                <a:r>
                  <a:rPr lang="en-US" altLang="zh-CN" cap="none" dirty="0"/>
                  <a:t>that </a:t>
                </a:r>
                <a:r>
                  <a:rPr lang="en-US" altLang="zh-CN" cap="none" dirty="0" smtClean="0"/>
                  <a:t>each step </a:t>
                </a:r>
                <a:r>
                  <a:rPr lang="en-US" altLang="zh-CN" cap="none" dirty="0"/>
                  <a:t>decreases the </a:t>
                </a:r>
                <a:r>
                  <a:rPr lang="en-US" altLang="zh-CN" cap="none" dirty="0" smtClean="0"/>
                  <a:t>loss until </a:t>
                </a:r>
                <a:r>
                  <a:rPr lang="en-US" altLang="zh-CN" cap="none" dirty="0"/>
                  <a:t>convergence.</a:t>
                </a:r>
                <a:endParaRPr lang="en-US" altLang="zh-CN" cap="none" dirty="0" smtClean="0"/>
              </a:p>
              <a:p>
                <a:r>
                  <a:rPr lang="en-US" altLang="zh-CN" cap="none" dirty="0" smtClean="0"/>
                  <a:t>Comparing ALS with SGD:</a:t>
                </a:r>
              </a:p>
              <a:p>
                <a:pPr lvl="1"/>
                <a:r>
                  <a:rPr lang="en-US" altLang="zh-CN" cap="none" dirty="0" smtClean="0"/>
                  <a:t>ALS is easy to parallelize.</a:t>
                </a:r>
                <a:endParaRPr lang="en-US" altLang="zh-CN" cap="none" dirty="0"/>
              </a:p>
              <a:p>
                <a:pPr lvl="1"/>
                <a:r>
                  <a:rPr lang="en-US" altLang="zh-CN" cap="none" dirty="0" smtClean="0"/>
                  <a:t>ALS is more </a:t>
                </a:r>
                <a:r>
                  <a:rPr lang="en-US" altLang="zh-CN" cap="none" dirty="0"/>
                  <a:t>efficient when training set is not </a:t>
                </a:r>
                <a:r>
                  <a:rPr lang="en-US" altLang="zh-CN" cap="none" dirty="0" smtClean="0"/>
                  <a:t>sparse. SGD </a:t>
                </a:r>
                <a:r>
                  <a:rPr lang="en-US" altLang="zh-CN" cap="none" dirty="0"/>
                  <a:t>loops over each single training </a:t>
                </a:r>
                <a:r>
                  <a:rPr lang="en-US" altLang="zh-CN" cap="none" dirty="0" smtClean="0"/>
                  <a:t>data.</a:t>
                </a:r>
              </a:p>
              <a:p>
                <a:pPr lvl="1"/>
                <a:endParaRPr lang="en-US" altLang="zh-CN" cap="none" dirty="0"/>
              </a:p>
              <a:p>
                <a:endParaRPr lang="en-US" altLang="zh-CN" cap="none" dirty="0"/>
              </a:p>
              <a:p>
                <a:endParaRPr lang="en-US" altLang="zh-CN" cap="none" dirty="0"/>
              </a:p>
              <a:p>
                <a:endParaRPr lang="en-US" altLang="zh-CN" cap="none" dirty="0"/>
              </a:p>
              <a:p>
                <a:endParaRPr lang="en-US" altLang="zh-CN" cap="none" dirty="0" smtClean="0"/>
              </a:p>
              <a:p>
                <a:pPr lvl="1"/>
                <a:endParaRPr lang="en-US" cap="none" baseline="-25000" dirty="0" smtClean="0"/>
              </a:p>
              <a:p>
                <a:pPr marL="457200" lvl="1" indent="0">
                  <a:buNone/>
                </a:pPr>
                <a:endParaRPr lang="en-US" cap="none" dirty="0" smtClean="0"/>
              </a:p>
              <a:p>
                <a:pPr lvl="1"/>
                <a:endParaRPr lang="en-US" altLang="zh-CN" cap="none" dirty="0" smtClean="0"/>
              </a:p>
              <a:p>
                <a:pPr lvl="1"/>
                <a:endParaRPr lang="en-US" altLang="zh-CN" cap="none" dirty="0" smtClean="0"/>
              </a:p>
              <a:p>
                <a:pPr lvl="1"/>
                <a:endParaRPr lang="en-US" cap="none" baseline="-25000" dirty="0" smtClean="0"/>
              </a:p>
              <a:p>
                <a:pPr lvl="1"/>
                <a:endParaRPr lang="en-US" cap="none" baseline="-25000" dirty="0" smtClean="0"/>
              </a:p>
              <a:p>
                <a:pPr lvl="1"/>
                <a:endParaRPr lang="en-US" cap="none" baseline="-25000" dirty="0" smtClean="0"/>
              </a:p>
              <a:p>
                <a:pPr lvl="1"/>
                <a:endParaRPr lang="en-US" cap="none" baseline="-25000" dirty="0" smtClean="0"/>
              </a:p>
              <a:p>
                <a:pPr lvl="1"/>
                <a:endParaRPr lang="en-US" cap="none" baseline="-25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4" y="1028700"/>
                <a:ext cx="10363826" cy="4762499"/>
              </a:xfrm>
              <a:prstGeom prst="rect">
                <a:avLst/>
              </a:prstGeom>
              <a:blipFill rotWithShape="0"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967041"/>
            <a:ext cx="10363826" cy="2866216"/>
          </a:xfrm>
        </p:spPr>
        <p:txBody>
          <a:bodyPr>
            <a:normAutofit/>
          </a:bodyPr>
          <a:lstStyle/>
          <a:p>
            <a:r>
              <a:rPr lang="en-US" altLang="zh-CN" cap="none" dirty="0" smtClean="0"/>
              <a:t>Some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products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receive higher rating; some users give higher rating.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should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identify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bias.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r>
              <a:rPr lang="en-US" altLang="zh-CN" cap="none" dirty="0" smtClean="0"/>
              <a:t>Re-evaluate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estimation:</a:t>
            </a:r>
          </a:p>
          <a:p>
            <a:endParaRPr lang="en-US" altLang="zh-CN" cap="none" dirty="0"/>
          </a:p>
          <a:p>
            <a:r>
              <a:rPr lang="en-US" altLang="zh-CN" cap="none" dirty="0"/>
              <a:t>Observed rating is broken down into its four components: global average, item bias, user bias, and user-item interaction. The system learns by minimizing the squared error function:</a:t>
            </a:r>
          </a:p>
          <a:p>
            <a:endParaRPr lang="en-US" altLang="zh-CN" cap="none" dirty="0" smtClean="0"/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6" y="3142019"/>
            <a:ext cx="3077013" cy="73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63" y="4691202"/>
            <a:ext cx="4118558" cy="10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85108"/>
            <a:ext cx="10363826" cy="380609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Many user supply very few ratings, making it difficult to conclude their taste.</a:t>
            </a:r>
          </a:p>
          <a:p>
            <a:r>
              <a:rPr lang="en-US" cap="none" dirty="0" smtClean="0"/>
              <a:t>Incorporate additional sources of information about the users.</a:t>
            </a:r>
          </a:p>
          <a:p>
            <a:r>
              <a:rPr lang="en-US" cap="none" dirty="0" smtClean="0"/>
              <a:t>Enhanced user representation (after normalization):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1549" y="3776416"/>
            <a:ext cx="5248275" cy="714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input sources</a:t>
            </a:r>
            <a:endParaRPr 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807082" y="4448387"/>
            <a:ext cx="652144" cy="65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8363152" y="4362573"/>
            <a:ext cx="572668" cy="64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119446" y="3712309"/>
            <a:ext cx="1594339" cy="747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7738113" y="3814332"/>
            <a:ext cx="765908" cy="638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94989" y="5009662"/>
            <a:ext cx="202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Implicit feedback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: purchase history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363152" y="5025292"/>
            <a:ext cx="215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Know user attributes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: gender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2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aspects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5" y="1852742"/>
                <a:ext cx="10363826" cy="3647945"/>
              </a:xfrm>
            </p:spPr>
            <p:txBody>
              <a:bodyPr/>
              <a:lstStyle/>
              <a:p>
                <a:r>
                  <a:rPr lang="en-US" altLang="zh-CN" dirty="0" smtClean="0"/>
                  <a:t>1: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Temporal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dynamics:</a:t>
                </a:r>
                <a:r>
                  <a:rPr lang="zh-CN" altLang="en-US" dirty="0" smtClean="0"/>
                  <a:t> </a:t>
                </a:r>
                <a:r>
                  <a:rPr lang="en-US" altLang="zh-CN" cap="none" dirty="0" smtClean="0"/>
                  <a:t>Users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change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their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preferences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over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the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time.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On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the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other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hand,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the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item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are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static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in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nature.</a:t>
                </a:r>
              </a:p>
              <a:p>
                <a:endParaRPr lang="en-US" dirty="0" smtClean="0"/>
              </a:p>
              <a:p>
                <a:r>
                  <a:rPr lang="en-US" altLang="zh-CN" dirty="0" smtClean="0"/>
                  <a:t>2: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Inputs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varying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confidence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levels: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</a:t>
                </a:r>
                <a:r>
                  <a:rPr lang="en-US" altLang="zh-CN" cap="none" dirty="0" smtClean="0"/>
                  <a:t>n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a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system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built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around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implicit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feedback,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a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user’s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exact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preference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is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hard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to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quantify.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So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we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introduce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confidence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cap="none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cap="none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in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the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loss</a:t>
                </a:r>
                <a:r>
                  <a:rPr lang="zh-CN" altLang="en-US" cap="none" dirty="0" smtClean="0"/>
                  <a:t> </a:t>
                </a:r>
                <a:r>
                  <a:rPr lang="en-US" altLang="zh-CN" cap="none" dirty="0" smtClean="0"/>
                  <a:t>function.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5" y="1852742"/>
                <a:ext cx="10363826" cy="3647945"/>
              </a:xfrm>
              <a:blipFill rotWithShape="0"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49" y="2571751"/>
            <a:ext cx="3985051" cy="614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01" y="4156519"/>
            <a:ext cx="2944573" cy="1344168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697415" y="4243754"/>
            <a:ext cx="312616" cy="375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925" y="1081088"/>
                <a:ext cx="3300275" cy="395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 smtClean="0"/>
              </a:p>
              <a:p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plot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shows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root-mean-square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error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four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individual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(lower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better).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Accuracy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improves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when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model’s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dimensionality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increases.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computation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RMSE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81088"/>
                <a:ext cx="3300275" cy="3957686"/>
              </a:xfrm>
              <a:prstGeom prst="rect">
                <a:avLst/>
              </a:prstGeom>
              <a:blipFill rotWithShape="0">
                <a:blip r:embed="rId3"/>
                <a:stretch>
                  <a:fillRect l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DADEE7"/>
              </a:clrFrom>
              <a:clrTo>
                <a:srgbClr val="DADE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3692" y="557213"/>
            <a:ext cx="7576770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95971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14488"/>
            <a:ext cx="10363826" cy="4176712"/>
          </a:xfrm>
        </p:spPr>
        <p:txBody>
          <a:bodyPr/>
          <a:lstStyle/>
          <a:p>
            <a:r>
              <a:rPr lang="en-US" altLang="zh-CN" cap="none" dirty="0" smtClean="0"/>
              <a:t>Matrix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factorization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techniques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has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become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dominant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methodology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within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collaborative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filtering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recommender systems.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r>
              <a:rPr lang="en-US" altLang="zh-CN" cap="none" dirty="0" smtClean="0"/>
              <a:t>It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offers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compact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memory-efficient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models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which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system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can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learn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relatively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easily.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r>
              <a:rPr lang="en-US" altLang="zh-CN" cap="none" dirty="0" smtClean="0"/>
              <a:t>It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can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also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integrate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naturally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many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crucial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aspects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data,</a:t>
            </a:r>
            <a:r>
              <a:rPr lang="zh-CN" altLang="en-US" cap="none" dirty="0"/>
              <a:t> </a:t>
            </a:r>
            <a:r>
              <a:rPr lang="en-US" altLang="zh-CN" cap="none" dirty="0" smtClean="0"/>
              <a:t>such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multiple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forms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feedback,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temporal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dynamics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confidence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level.</a:t>
            </a:r>
            <a:r>
              <a:rPr lang="zh-CN" alt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2162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81696"/>
          </a:xfrm>
        </p:spPr>
        <p:txBody>
          <a:bodyPr/>
          <a:lstStyle/>
          <a:p>
            <a:pPr algn="l"/>
            <a:r>
              <a:rPr lang="en-US" altLang="zh-CN" dirty="0" smtClean="0"/>
              <a:t>Agenda: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00214"/>
            <a:ext cx="10363826" cy="4090985"/>
          </a:xfrm>
        </p:spPr>
        <p:txBody>
          <a:bodyPr/>
          <a:lstStyle/>
          <a:p>
            <a:r>
              <a:rPr lang="en-US" altLang="zh-CN" cap="none" dirty="0" smtClean="0"/>
              <a:t>1: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Paper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Background – Netflix Challenge</a:t>
            </a:r>
          </a:p>
          <a:p>
            <a:r>
              <a:rPr lang="en-US" altLang="zh-CN" cap="none" dirty="0" smtClean="0"/>
              <a:t>2: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Collaborative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filtering: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Neighborhood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method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Latent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models</a:t>
            </a:r>
          </a:p>
          <a:p>
            <a:r>
              <a:rPr lang="en-US" altLang="zh-CN" cap="none" dirty="0" smtClean="0"/>
              <a:t>3:</a:t>
            </a:r>
            <a:r>
              <a:rPr lang="zh-CN" altLang="en-US" cap="none" dirty="0" smtClean="0"/>
              <a:t> </a:t>
            </a:r>
            <a:r>
              <a:rPr lang="en-US" altLang="zh-CN" cap="none" dirty="0"/>
              <a:t>B</a:t>
            </a:r>
            <a:r>
              <a:rPr lang="en-US" altLang="zh-CN" cap="none" dirty="0" smtClean="0"/>
              <a:t>asic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matrix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factorization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model</a:t>
            </a:r>
          </a:p>
          <a:p>
            <a:r>
              <a:rPr lang="en-US" altLang="zh-CN" cap="none" dirty="0" smtClean="0"/>
              <a:t>4: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Learning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algorithms</a:t>
            </a:r>
          </a:p>
          <a:p>
            <a:r>
              <a:rPr lang="en-US" altLang="zh-CN" cap="none" dirty="0" smtClean="0"/>
              <a:t>5: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Adding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biases, additional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input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source and other aspects</a:t>
            </a:r>
          </a:p>
          <a:p>
            <a:r>
              <a:rPr lang="en-US" altLang="zh-CN" cap="none" dirty="0" smtClean="0"/>
              <a:t>6: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Conclusion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7389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70899" y="1171706"/>
            <a:ext cx="5324788" cy="4105274"/>
          </a:xfrm>
        </p:spPr>
        <p:txBody>
          <a:bodyPr/>
          <a:lstStyle/>
          <a:p>
            <a:endParaRPr lang="en-US" cap="none" dirty="0" smtClean="0"/>
          </a:p>
          <a:p>
            <a:r>
              <a:rPr lang="en-US" altLang="zh-CN" cap="none" dirty="0" smtClean="0"/>
              <a:t>Movie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recommendation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competition.</a:t>
            </a:r>
            <a:r>
              <a:rPr lang="zh-CN" altLang="en-US" cap="none" dirty="0" smtClean="0"/>
              <a:t> </a:t>
            </a:r>
            <a:endParaRPr lang="en-US" cap="none" dirty="0" smtClean="0"/>
          </a:p>
          <a:p>
            <a:r>
              <a:rPr lang="en-US" cap="none" dirty="0" smtClean="0"/>
              <a:t>Author </a:t>
            </a:r>
            <a:r>
              <a:rPr lang="en-US" cap="none" dirty="0" smtClean="0"/>
              <a:t>won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grand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Netflix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prize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one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million!</a:t>
            </a:r>
          </a:p>
          <a:p>
            <a:r>
              <a:rPr lang="en-US" cap="none" dirty="0" smtClean="0"/>
              <a:t>Paper aims to </a:t>
            </a:r>
            <a:r>
              <a:rPr lang="en-US" altLang="zh-CN" cap="none" dirty="0" smtClean="0"/>
              <a:t>produce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product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recommendations,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allowing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incorporation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additional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information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including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implicit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feedback,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temporal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effects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confidence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level.</a:t>
            </a:r>
            <a:r>
              <a:rPr lang="zh-CN" altLang="en-US" cap="none" dirty="0" smtClean="0"/>
              <a:t>  </a:t>
            </a:r>
            <a:endParaRPr lang="en-US" cap="none" dirty="0" smtClean="0"/>
          </a:p>
          <a:p>
            <a:r>
              <a:rPr lang="en-US" cap="none" dirty="0" smtClean="0"/>
              <a:t>High citation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over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2000.</a:t>
            </a:r>
            <a:endParaRPr lang="en-US" cap="non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25" y="1833559"/>
            <a:ext cx="5620063" cy="42841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3461" y="435642"/>
            <a:ext cx="10364451" cy="1067408"/>
          </a:xfrm>
        </p:spPr>
        <p:txBody>
          <a:bodyPr/>
          <a:lstStyle/>
          <a:p>
            <a:r>
              <a:rPr lang="en-US" altLang="zh-CN" dirty="0" smtClean="0"/>
              <a:t>Netflix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67408"/>
          </a:xfrm>
        </p:spPr>
        <p:txBody>
          <a:bodyPr/>
          <a:lstStyle/>
          <a:p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14476"/>
            <a:ext cx="10363826" cy="4276724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cap="none" dirty="0" smtClean="0"/>
              <a:t>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Content</a:t>
            </a:r>
            <a:r>
              <a:rPr lang="zh-CN" altLang="en-US" cap="none" dirty="0" smtClean="0"/>
              <a:t> </a:t>
            </a:r>
            <a:r>
              <a:rPr lang="en-US" altLang="zh-CN" cap="none" dirty="0"/>
              <a:t>F</a:t>
            </a:r>
            <a:r>
              <a:rPr lang="en-US" altLang="zh-CN" cap="none" dirty="0" smtClean="0"/>
              <a:t>iltering</a:t>
            </a:r>
            <a:r>
              <a:rPr lang="en-US" altLang="zh-CN" dirty="0" smtClean="0"/>
              <a:t>: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creates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profile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each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product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characterize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nature.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basic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assumption</a:t>
            </a:r>
            <a:r>
              <a:rPr lang="zh-CN" altLang="en-US" cap="none" dirty="0"/>
              <a:t> </a:t>
            </a:r>
            <a:r>
              <a:rPr lang="en-US" altLang="zh-CN" cap="none" dirty="0" smtClean="0"/>
              <a:t>is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that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who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had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similar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tastes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past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will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also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have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similar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tastes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future.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endParaRPr lang="en-US" altLang="zh-CN" cap="none" dirty="0" smtClean="0"/>
          </a:p>
          <a:p>
            <a:endParaRPr lang="en-US" altLang="zh-CN" cap="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182" y="2790825"/>
            <a:ext cx="7652363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0232"/>
          </a:xfrm>
        </p:spPr>
        <p:txBody>
          <a:bodyPr/>
          <a:lstStyle/>
          <a:p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28763"/>
            <a:ext cx="10363826" cy="42624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cap="none" dirty="0" smtClean="0"/>
              <a:t>Collaborative</a:t>
            </a:r>
            <a:r>
              <a:rPr lang="zh-CN" altLang="en-US" cap="none" dirty="0" smtClean="0"/>
              <a:t> </a:t>
            </a:r>
            <a:r>
              <a:rPr lang="en-US" altLang="zh-CN" cap="none" dirty="0"/>
              <a:t>F</a:t>
            </a:r>
            <a:r>
              <a:rPr lang="en-US" altLang="zh-CN" cap="none" dirty="0" smtClean="0"/>
              <a:t>iltering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cap="none" dirty="0" smtClean="0"/>
              <a:t>Analyze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relationships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between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items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interdependencies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among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products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identify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new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user-item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associations.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mainly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has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two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areas:</a:t>
            </a:r>
          </a:p>
          <a:p>
            <a:pPr lvl="1"/>
            <a:r>
              <a:rPr lang="en-US" altLang="zh-CN" cap="none" dirty="0" smtClean="0"/>
              <a:t>Neighborhood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Method</a:t>
            </a:r>
          </a:p>
          <a:p>
            <a:pPr lvl="2"/>
            <a:r>
              <a:rPr lang="en-US" altLang="zh-CN" cap="none" dirty="0" smtClean="0"/>
              <a:t>User-oriented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approach</a:t>
            </a:r>
          </a:p>
          <a:p>
            <a:pPr lvl="2"/>
            <a:r>
              <a:rPr lang="en-US" altLang="zh-CN" cap="none" dirty="0" smtClean="0"/>
              <a:t>Item-oriented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approach</a:t>
            </a:r>
          </a:p>
          <a:p>
            <a:pPr lvl="1"/>
            <a:r>
              <a:rPr lang="en-US" altLang="zh-CN" cap="none" dirty="0" smtClean="0"/>
              <a:t>Latent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Model</a:t>
            </a:r>
          </a:p>
          <a:p>
            <a:pPr lvl="2"/>
            <a:r>
              <a:rPr lang="en-US" altLang="zh-CN" cap="none" dirty="0" smtClean="0"/>
              <a:t>For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these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latent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might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measure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obvious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dimensions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such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comedy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versus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drama,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amount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action,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orientation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children.</a:t>
            </a:r>
          </a:p>
          <a:p>
            <a:pPr lvl="2"/>
            <a:r>
              <a:rPr lang="en-US" altLang="zh-CN" cap="none" dirty="0" smtClean="0"/>
              <a:t>For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each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measures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how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much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like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that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score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high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corresponding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pPr lvl="2"/>
            <a:r>
              <a:rPr lang="en-US" altLang="zh-CN" b="1" cap="none" dirty="0" smtClean="0">
                <a:solidFill>
                  <a:srgbClr val="FF0000"/>
                </a:solidFill>
              </a:rPr>
              <a:t>Solution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altLang="zh-CN" b="1" cap="none" dirty="0" smtClean="0">
                <a:solidFill>
                  <a:srgbClr val="FF0000"/>
                </a:solidFill>
              </a:rPr>
              <a:t>form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altLang="zh-CN" b="1" cap="none" dirty="0" smtClean="0">
                <a:solidFill>
                  <a:srgbClr val="FF0000"/>
                </a:solidFill>
              </a:rPr>
              <a:t>this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altLang="zh-CN" b="1" cap="none" dirty="0" smtClean="0">
                <a:solidFill>
                  <a:srgbClr val="FF0000"/>
                </a:solidFill>
              </a:rPr>
              <a:t>paper: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altLang="zh-CN" b="1" cap="none" dirty="0" smtClean="0">
                <a:solidFill>
                  <a:srgbClr val="FF0000"/>
                </a:solidFill>
              </a:rPr>
              <a:t>Matrix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altLang="zh-CN" b="1" cap="none" dirty="0" smtClean="0">
                <a:solidFill>
                  <a:srgbClr val="FF0000"/>
                </a:solidFill>
              </a:rPr>
              <a:t>Factorization</a:t>
            </a:r>
            <a:r>
              <a:rPr lang="zh-CN" altLang="en-US" b="1" cap="none" dirty="0" smtClean="0">
                <a:solidFill>
                  <a:srgbClr val="FF0000"/>
                </a:solidFill>
              </a:rPr>
              <a:t> </a:t>
            </a:r>
            <a:endParaRPr lang="en-US" altLang="zh-CN" b="1" cap="none" dirty="0" smtClean="0">
              <a:solidFill>
                <a:srgbClr val="FF0000"/>
              </a:solidFill>
            </a:endParaRPr>
          </a:p>
          <a:p>
            <a:pPr lvl="2"/>
            <a:endParaRPr lang="en-US" cap="non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416300"/>
            <a:ext cx="25400" cy="2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35687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721100"/>
            <a:ext cx="25400" cy="254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14324" y="1628502"/>
            <a:ext cx="5534073" cy="4162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 smtClean="0"/>
              <a:t>User-oriented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neighborhood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method:</a:t>
            </a:r>
            <a:r>
              <a:rPr lang="zh-CN" altLang="en-US" cap="none" dirty="0" smtClean="0"/>
              <a:t>                                        </a:t>
            </a:r>
            <a:endParaRPr lang="en-US" altLang="zh-CN" cap="none" dirty="0" smtClean="0"/>
          </a:p>
          <a:p>
            <a:r>
              <a:rPr lang="en-US" altLang="zh-CN" cap="none" dirty="0" smtClean="0"/>
              <a:t>Joe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likes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three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left.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make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prediction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him,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system explicitly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finds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similar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who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also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like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those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determine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which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other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like.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r>
              <a:rPr lang="en-US" altLang="zh-CN" cap="none" dirty="0" smtClean="0"/>
              <a:t>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this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example,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all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three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people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like</a:t>
            </a:r>
            <a:r>
              <a:rPr lang="zh-CN" altLang="en-US" cap="none" dirty="0" smtClean="0"/>
              <a:t> </a:t>
            </a:r>
            <a:r>
              <a:rPr lang="en-US" altLang="zh-CN" i="1" cap="none" dirty="0" smtClean="0"/>
              <a:t>Saving</a:t>
            </a:r>
            <a:r>
              <a:rPr lang="zh-CN" altLang="en-US" i="1" cap="none" dirty="0" smtClean="0"/>
              <a:t> </a:t>
            </a:r>
            <a:r>
              <a:rPr lang="en-US" altLang="zh-CN" i="1" cap="none" dirty="0" smtClean="0"/>
              <a:t>Private</a:t>
            </a:r>
            <a:r>
              <a:rPr lang="zh-CN" altLang="en-US" i="1" cap="none" dirty="0" smtClean="0"/>
              <a:t> </a:t>
            </a:r>
            <a:r>
              <a:rPr lang="en-US" altLang="zh-CN" i="1" cap="none" dirty="0" smtClean="0"/>
              <a:t>Ryan</a:t>
            </a:r>
            <a:r>
              <a:rPr lang="en-US" altLang="zh-CN" cap="none" dirty="0" smtClean="0"/>
              <a:t>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that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will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first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recommendation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Joe.</a:t>
            </a:r>
            <a:r>
              <a:rPr lang="zh-CN" altLang="en-US" cap="none" dirty="0" smtClean="0"/>
              <a:t> </a:t>
            </a:r>
            <a:endParaRPr lang="en-US" altLang="zh-CN" cap="none" dirty="0" smtClean="0"/>
          </a:p>
          <a:p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21" y="614491"/>
            <a:ext cx="5754682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416300"/>
            <a:ext cx="25400" cy="2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35687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721100"/>
            <a:ext cx="25400" cy="25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3374" y="1524000"/>
            <a:ext cx="5559434" cy="4267200"/>
          </a:xfrm>
        </p:spPr>
        <p:txBody>
          <a:bodyPr/>
          <a:lstStyle/>
          <a:p>
            <a:r>
              <a:rPr lang="en-US" altLang="zh-CN" cap="none" dirty="0" smtClean="0"/>
              <a:t>Latent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approach:</a:t>
            </a:r>
          </a:p>
          <a:p>
            <a:r>
              <a:rPr lang="en-US" altLang="zh-CN" cap="none" dirty="0" smtClean="0"/>
              <a:t>It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characterizes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both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items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by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vector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of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factors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inferred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from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rating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pattern.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High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correspondence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between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item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will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lead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recommendation.</a:t>
            </a:r>
          </a:p>
          <a:p>
            <a:r>
              <a:rPr lang="en-US" altLang="zh-CN" cap="none" dirty="0" smtClean="0"/>
              <a:t>In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this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example,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both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users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movies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using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two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axis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–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male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versus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female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and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serious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versus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escapist.</a:t>
            </a:r>
            <a:r>
              <a:rPr lang="zh-CN" altLang="en-US" cap="none" dirty="0" smtClean="0"/>
              <a:t> </a:t>
            </a:r>
            <a:endParaRPr lang="en-US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08" y="719138"/>
            <a:ext cx="6166138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163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1137" y="1200150"/>
                <a:ext cx="9229725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Formalization:</a:t>
                </a:r>
              </a:p>
              <a:p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both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users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items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joined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latent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space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dirty="0" smtClean="0"/>
                  <a:t>User-item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interactions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product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space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item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associated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associated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D</a:t>
                </a:r>
                <a:r>
                  <a:rPr lang="en-US" altLang="zh-CN" dirty="0" smtClean="0"/>
                  <a:t>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product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captures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interaction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between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item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which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user’s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overall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interests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item’s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characteristics.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Difficulties: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dirty="0"/>
                  <a:t>High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portion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caused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sparseness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user-item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dirty="0"/>
                  <a:t>Carelessly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addressing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entries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overfitting.</a:t>
                </a:r>
                <a:r>
                  <a:rPr lang="zh-CN" altLang="en-US" dirty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37" y="1200150"/>
                <a:ext cx="9229725" cy="4801314"/>
              </a:xfrm>
              <a:prstGeom prst="rect">
                <a:avLst/>
              </a:prstGeom>
              <a:blipFill rotWithShape="0">
                <a:blip r:embed="rId3"/>
                <a:stretch>
                  <a:fillRect l="-594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32" y="1972449"/>
            <a:ext cx="2395092" cy="90090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33" y="3153748"/>
            <a:ext cx="3728289" cy="16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81695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62713" y="2000548"/>
            <a:ext cx="98155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avoid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overfitting,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l2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Algorithms:</a:t>
            </a:r>
            <a:endParaRPr lang="en-US" altLang="zh-CN" dirty="0"/>
          </a:p>
          <a:p>
            <a:r>
              <a:rPr lang="en-US" altLang="zh-CN" dirty="0" smtClean="0"/>
              <a:t>1. Stochastic</a:t>
            </a:r>
            <a:r>
              <a:rPr lang="zh-CN" altLang="en-US" dirty="0" smtClean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 smtClean="0"/>
              <a:t>descent</a:t>
            </a:r>
          </a:p>
          <a:p>
            <a:r>
              <a:rPr lang="en-US" altLang="zh-CN" dirty="0" smtClean="0"/>
              <a:t>2. Alternating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4" y="2696984"/>
            <a:ext cx="4148160" cy="703441"/>
          </a:xfrm>
        </p:spPr>
      </p:pic>
    </p:spTree>
    <p:extLst>
      <p:ext uri="{BB962C8B-B14F-4D97-AF65-F5344CB8AC3E}">
        <p14:creationId xmlns:p14="http://schemas.microsoft.com/office/powerpoint/2010/main" val="1933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1369</Words>
  <Application>Microsoft Macintosh PowerPoint</Application>
  <PresentationFormat>Widescreen</PresentationFormat>
  <Paragraphs>163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Cambria Math</vt:lpstr>
      <vt:lpstr>DengXian</vt:lpstr>
      <vt:lpstr>Tw Cen MT</vt:lpstr>
      <vt:lpstr>宋体</vt:lpstr>
      <vt:lpstr>Arial</vt:lpstr>
      <vt:lpstr>Droplet</vt:lpstr>
      <vt:lpstr>Matrix factorization techniques for recommended systems</vt:lpstr>
      <vt:lpstr>Agenda:</vt:lpstr>
      <vt:lpstr>Netflix Challenge</vt:lpstr>
      <vt:lpstr>Recommender system strategy</vt:lpstr>
      <vt:lpstr>Recommender system strategy</vt:lpstr>
      <vt:lpstr>PowerPoint Presentation</vt:lpstr>
      <vt:lpstr>PowerPoint Presentation</vt:lpstr>
      <vt:lpstr>A BASIC Matrix factorization MODEL</vt:lpstr>
      <vt:lpstr>A BASIC Matrix factorization MODEL</vt:lpstr>
      <vt:lpstr>PowerPoint Presentation</vt:lpstr>
      <vt:lpstr>PowerPoint Presentation</vt:lpstr>
      <vt:lpstr>Adding biases</vt:lpstr>
      <vt:lpstr>Additional input sources</vt:lpstr>
      <vt:lpstr>Other aspects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factorization techniques for recommended systems</dc:title>
  <dc:creator>Yuxiang Xiang</dc:creator>
  <cp:lastModifiedBy>Yuxiang Xiang</cp:lastModifiedBy>
  <cp:revision>141</cp:revision>
  <dcterms:created xsi:type="dcterms:W3CDTF">2016-04-04T14:41:27Z</dcterms:created>
  <dcterms:modified xsi:type="dcterms:W3CDTF">2016-04-25T21:46:17Z</dcterms:modified>
</cp:coreProperties>
</file>